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</p:sldIdLst>
  <p:sldSz cy="5143500" cx="9144000"/>
  <p:notesSz cx="6858000" cy="9144000"/>
  <p:embeddedFontLst>
    <p:embeddedFont>
      <p:font typeface="Montserrat"/>
      <p:regular r:id="rId37"/>
      <p:bold r:id="rId38"/>
      <p:italic r:id="rId39"/>
      <p:boldItalic r:id="rId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BB602E06-D7F4-4CE7-BB11-0779C6835D3C}">
  <a:tblStyle styleId="{BB602E06-D7F4-4CE7-BB11-0779C6835D3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-boldItalic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font" Target="fonts/Montserrat-regular.fntdata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39" Type="http://schemas.openxmlformats.org/officeDocument/2006/relationships/font" Target="fonts/Montserrat-italic.fntdata"/><Relationship Id="rId16" Type="http://schemas.openxmlformats.org/officeDocument/2006/relationships/slide" Target="slides/slide10.xml"/><Relationship Id="rId38" Type="http://schemas.openxmlformats.org/officeDocument/2006/relationships/font" Target="fonts/Montserrat-bold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de6706e612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de6706e612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decd104bfc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decd104bfc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[@3 min]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decd104bfc_4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decd104bfc_4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We keep track of all the integer operations and define our cost function as a sum of it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----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Numerical instruction mixes: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Instruction mix for V1, inv map: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	- ALU: 0.79%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	- SHIFT: 0.02%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	- MUL: 0.07%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	- DIV: 0.12%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Instruction mix for V1, map: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	- ALU: 0.79%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	- SHIFT: 0.02%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	- MUL: 0.07%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	- DIV: 0.12%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Instruction mix for V2, inv map: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	- ALU: 0.76%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	- SHIFT: 0.12%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	- MUL: 0.12%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	- DIV: 0.0%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Instruction mix for V2, map: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	- ALU: 0.76%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	- SHIFT: 0.12%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	- MUL: 0.12%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	- DIV: 0.0%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Instruction mix for V3, inv map: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	- ALU: 0.77%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	- SHIFT: 0.12%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	- MUL: 0.11%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	- DIV: 0.0%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Instruction mix for V3, map: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	- ALU: 0.77%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	- SHIFT: 0.12%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	- MUL: 0.12%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	- DIV: 0.0%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decd104bfc_3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decd104bfc_3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Only the relevant execution units are shown (i.e., the ones for integer operations)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decd104bfc_3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decd104bfc_3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Peak performance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Without vectorization: 4 iops/cycle because 4 ALUs on different ports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With vectorization: 16 iops/cycle since </a:t>
            </a:r>
            <a:r>
              <a:rPr i="1" lang="en-GB"/>
              <a:t>4x64-bit integers</a:t>
            </a:r>
            <a:r>
              <a:rPr lang="en-GB"/>
              <a:t> in one vector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Memory bandwidth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Measured with benchmark tool, not the </a:t>
            </a:r>
            <a:r>
              <a:rPr lang="en-GB"/>
              <a:t>manufacturer-given ideal memory bandwidth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decd104bfc_3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decd104bfc_3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Reduced #ops for every new version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Fewer ops -&gt; lower work -&gt; lower intensity I(n) -&gt; moves to left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b="1" lang="en-GB"/>
              <a:t>heavily</a:t>
            </a:r>
            <a:r>
              <a:rPr lang="en-GB"/>
              <a:t> compute bound (mind log-log axes! -&gt; far away from intersection)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decd104bfc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decd104bfc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[@5 min]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decd104bfc_5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decd104bfc_5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We noticed we had a lot of memory operations that were taking a significant amount of time.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See how we have ~10^6 add ops and ~10^4 alloc ops.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We used this information to inform our optimisations, e.g. refactoring to reduce memory operations.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In the end we removed almost all memory ops, only a single copy remains.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decd104bfc_5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decd104bfc_5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To reduce memory operations we allocated Big Ints on the stack instead of the heap.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This alone caused a significant decrease in runtime (see plot)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decd104bfc_4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decd104bfc_4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Some regular int calculations were done </a:t>
            </a:r>
            <a:r>
              <a:rPr b="1" lang="en-GB"/>
              <a:t>modulo</a:t>
            </a:r>
            <a:r>
              <a:rPr lang="en-GB"/>
              <a:t> the BigInt radix. These were replaced by a bitwise </a:t>
            </a:r>
            <a:r>
              <a:rPr b="1" lang="en-GB"/>
              <a:t>AND</a:t>
            </a:r>
            <a:r>
              <a:rPr lang="en-GB"/>
              <a:t> with the radix - 1.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Regular </a:t>
            </a:r>
            <a:r>
              <a:rPr b="1" lang="en-GB"/>
              <a:t>divisions</a:t>
            </a:r>
            <a:r>
              <a:rPr lang="en-GB"/>
              <a:t> by the radix were replaced by </a:t>
            </a:r>
            <a:r>
              <a:rPr b="1" lang="en-GB"/>
              <a:t>shift</a:t>
            </a:r>
            <a:r>
              <a:rPr lang="en-GB"/>
              <a:t> operations.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Some big int </a:t>
            </a:r>
            <a:r>
              <a:rPr b="1" lang="en-GB"/>
              <a:t>divisions</a:t>
            </a:r>
            <a:r>
              <a:rPr lang="en-GB"/>
              <a:t> were also able to be replaced by </a:t>
            </a:r>
            <a:r>
              <a:rPr b="1" lang="en-GB"/>
              <a:t>shifts</a:t>
            </a:r>
            <a:r>
              <a:rPr lang="en-GB"/>
              <a:t>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V1 code took copies of BigInt parameters in case of </a:t>
            </a:r>
            <a:r>
              <a:rPr b="1" lang="en-GB"/>
              <a:t>aliasing</a:t>
            </a:r>
            <a:r>
              <a:rPr lang="en-GB"/>
              <a:t> (e.g. output is written to one of the input parameters)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Assumed to aliasing so we could </a:t>
            </a:r>
            <a:r>
              <a:rPr b="1" lang="en-GB"/>
              <a:t>remove</a:t>
            </a:r>
            <a:r>
              <a:rPr lang="en-GB"/>
              <a:t> these copies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Required some code to be rewritten to more creatively use variables to avoid aliasing. (e.g. pow)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Created some application specific functions to improve on general BigInt implementations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Curve1174 functions with hard-coded modulus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Separate functions for common input sizes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-GB"/>
              <a:t>Could be unrolled/optimised more easily than general functions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Square function has less data movement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Chi can only have value -1, 0, 1 so rather than multiplying we can just change the sign of the other operand accordingly.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0 case doesn’t occur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Create unrolled functions for common case 8 chunks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Precompute  curve constants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decd104bfc_3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decd104bfc_3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In general, mod requires us to do division with rest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Divrem is most complicated function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Really difficult to optimize  -&gt; many dependencies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Special prime q = 2^251 - 9 was chosen because it is close to a power of two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We can split a 512-bit block into an upper (X_1) and lower (X_0) 256-bit block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Then replace * 2^256 with * 288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→ simple multiplication instead of expensive division!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But the result could be larger than q, or even 2^256 -&gt; recursion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For binary search: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Search a * q for a in [1, 32] such that 0 &lt;= X - a*q &lt; q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Precomputed values a*q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Cheap comparisons to find this multiple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1 subtraction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de6706e612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de6706e612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[@ 0min]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decd104bfc_5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decd104bfc_5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Square fct has only one operand -&gt; less data to access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Around half the chunk multiplications are the same -&gt; less operations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decd104bfc_3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decd104bfc_3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We have three power operations that are used multiple times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They are the most significant bottleneck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The exponents have a special structure that we can exploit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The many one bits mean we always multiple the power of the base to the result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This enables AVX optimizations that we’ll discuss later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decd104bfc_3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decd104bfc_3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decd104bfc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decd104bfc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[@9 min]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decd104bfc_3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decd104bfc_3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Carry: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Need to manually add carry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Awkward to carry over lanes and registers 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Need # chunks operations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Not better than scalar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Algorithms move data around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Gets costly to do with AVX instructions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b="1" lang="en-GB"/>
              <a:t>AVX is not helpful</a:t>
            </a:r>
            <a:r>
              <a:rPr lang="en-GB"/>
              <a:t> for the most basic algorithms since we need to </a:t>
            </a:r>
            <a:r>
              <a:rPr b="1" lang="en-GB"/>
              <a:t>carry overflows of chunks manually</a:t>
            </a:r>
            <a:r>
              <a:rPr lang="en-GB"/>
              <a:t> which gets quite </a:t>
            </a:r>
            <a:r>
              <a:rPr b="1" lang="en-GB"/>
              <a:t>complicated </a:t>
            </a:r>
            <a:r>
              <a:rPr lang="en-GB"/>
              <a:t>to do</a:t>
            </a:r>
            <a:r>
              <a:rPr b="1" lang="en-GB"/>
              <a:t> over lanes and into the next register</a:t>
            </a:r>
            <a:r>
              <a:rPr lang="en-GB"/>
              <a:t>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Potentially </a:t>
            </a:r>
            <a:r>
              <a:rPr b="1" lang="en-GB"/>
              <a:t>need # chunks carries</a:t>
            </a:r>
            <a:r>
              <a:rPr lang="en-GB"/>
              <a:t> which is </a:t>
            </a:r>
            <a:r>
              <a:rPr b="1" lang="en-GB"/>
              <a:t>equally </a:t>
            </a:r>
            <a:r>
              <a:rPr lang="en-GB"/>
              <a:t>slow than </a:t>
            </a:r>
            <a:r>
              <a:rPr b="1" lang="en-GB"/>
              <a:t>scalar code</a:t>
            </a:r>
            <a:r>
              <a:rPr lang="en-GB"/>
              <a:t>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The amount of data movement between chunks is costly for AVX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Upper bound speedup uses</a:t>
            </a:r>
            <a:r>
              <a:rPr b="1" lang="en-GB"/>
              <a:t> two AVX adds and assumes no carry</a:t>
            </a:r>
            <a:r>
              <a:rPr lang="en-GB"/>
              <a:t> (e.g. assumes having a dedicated machine instruction that does the carry)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decd104bfc_5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decd104bfc_5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Not all multiplications can be translated to independent mults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The squaring of the base is linear (needs previous square)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Multiplying r * b also need previous b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But we can split r into four partial products and multiply powers of b to those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And then multiply them together at the end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b="1" lang="en-GB"/>
              <a:t>Unrolling</a:t>
            </a:r>
            <a:r>
              <a:rPr lang="en-GB"/>
              <a:t> is only necessary, because we have to avoid aliasing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We store b_0 to b_4 and r_0 to r_4 in two variables each. 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We use them alternatingly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dede7d1694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dede7d1694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First repack data so that the same chunk from 4 diff Bigints are adjacent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Normal mul algo with avx </a:t>
            </a:r>
            <a:r>
              <a:rPr lang="en-GB"/>
              <a:t>instructions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Unpack data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Packing/unpacking costs much time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decd104bfc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decd104bfc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[@11 min]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decd104bfc_4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decd104bfc_4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Speedups: pnt2str: ~42.9x, str2pnt: ~44.5x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t/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We got such a great speedup, we are so great.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[If we beat gmp] 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We even beat this highly optimised library!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[If we don’t beat gmp] 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We looked into the GMP source code and saw that they did some optimisations using assembly.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GMP is a popular library known for being very fast and it has been in development for a long time, so beating it was an ambitious goal.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dbd158556b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dbd158556b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decd104bfc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decd104bfc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Algorithm proposed in paper by Bernstein et al. in 2013.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Mapping between points on an elliptic curve and uniformly random strings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Helps prevent censorship because only random-looking strings are transmitted, not obvious curve-points.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The paper describes 2 algorithms: Elligator 1 and Elligator 2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Elligator 1 uses a new Curve proposed in the paper, Curve1174, which is optimised for the mapping.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Elligator 2 performs the mapping on pre-existing curves, e.g. Curve25519, but requires extra steps.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We chose Elligator 1 because it is simpler, just focuses on the Elligator mapping.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Implemented both forward and reverse mapping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decd104bfc_4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decd104bfc_4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I’m not sure how much detail we want to include on this just now. We can discuss at meeting :)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dede7d1694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dede7d1694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>
                <a:solidFill>
                  <a:schemeClr val="dk1"/>
                </a:solidFill>
              </a:rPr>
              <a:t>Problem comes down to implementing a series of equations on Big Integers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\begin{aligned}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\eta &amp;= \frac{y - 1}{2(y + 1)}, \\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\bar{X} &amp;= -(1 + \eta r) + ((1 + \eta r)^2 - 1)^{(q + 1)/4}, \\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z &amp;= \chi((c - 1)s\bar{X}(1 + \bar{X})x(\bar{X}^2 + 1/c^2)), \\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\bar{u} &amp;= z\bar{X}, \\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\bar{t} &amp;= (1 - \bar{u})/(1 + \bar{u})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\end{aligned}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decd104bf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decd104bf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[@1 min]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de6706e612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de6706e612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b="1" lang="en-GB"/>
              <a:t>Check</a:t>
            </a:r>
            <a:endParaRPr b="1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Professional framework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Runs in separate address space -&gt; can catch error signals/segfaults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Report with successful / failed test cases and information on error.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E.g., wrong result, or abort at line XYZ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Integrated into Git CI/CD pipeline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runs tests for every commit, reports failures by e-mail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(CI/CD: Continous Integration Continuous Delivery/Deployment)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decd104bfc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decd104bfc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b="1" lang="en-GB"/>
              <a:t>Benchmarking Library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Helper library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Call with 3 functions + arguments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Prepare the benchmark (e.g., initialize random variables)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Function to execute and time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Cleanup (free variables)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S sets: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Start timer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Do R function calls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Stop timer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Take median over time/reps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b="1" lang="en-GB"/>
              <a:t>Benchmarks</a:t>
            </a:r>
            <a:endParaRPr b="1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Since we do not have variable input sizes we measure runtime of all functions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Helps to find bottle necks and visualize improvements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We keep count of function  calls for the same reason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We decided to count integer ops ourselves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decd104bfc_4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decd104bfc_4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Most implementations we found online were for Elligator 2.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Sage implementation source code is not available online, only mentioned on website.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They report some figures for the Sage implementation but it is for Elligator 2 (Curve25519)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Wrote our own Sage implementation as a quick baseline and to verify our results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GMP library is a reference implementation for generic BigInt arithmetic. 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As well as benchmarking GMP functions against our own BigInt ops, we wrote an Elligator implementation using GMP.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Based on our naive V1 implementation, just swapped out our big_int calls for respective GMP functions.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Many future optimisations wouldn’t have been possible in GMP because we wrote curve specific functions, etc.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decd104bfc_3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decd104bfc_3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Arbitrary size BigInt consists of chunks (official term: limbs)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Big integer add, sub, mul, and div after pseudo code from “The Art of Computer Programming”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Smart algorithms, not the naive version, (maybe not the most optimized one either)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Division is BY FAR the most complex operation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Clean code and convenient interface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Easy to use, no assumptions made on arguments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Explicit input validation, printing warnings and errors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Montserrat"/>
              <a:buNone/>
              <a:defRPr sz="36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Montserrat"/>
              <a:buNone/>
              <a:defRPr sz="36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Montserrat"/>
              <a:buNone/>
              <a:defRPr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Montserrat"/>
              <a:buChar char="●"/>
              <a:defRPr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ontserrat"/>
              <a:buChar char="○"/>
              <a:defRPr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ontserrat"/>
              <a:buChar char="■"/>
              <a:defRPr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ontserrat"/>
              <a:buChar char="●"/>
              <a:defRPr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ontserrat"/>
              <a:buChar char="○"/>
              <a:defRPr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ontserrat"/>
              <a:buChar char="■"/>
              <a:defRPr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ontserrat"/>
              <a:buChar char="●"/>
              <a:defRPr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ontserrat"/>
              <a:buChar char="○"/>
              <a:defRPr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400"/>
              <a:buFont typeface="Montserrat"/>
              <a:buChar char="■"/>
              <a:defRPr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ontserrat"/>
              <a:buChar char="●"/>
              <a:defRPr sz="14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Montserrat"/>
              <a:buChar char="○"/>
              <a:defRPr sz="12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Montserrat"/>
              <a:buChar char="■"/>
              <a:defRPr sz="12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Montserrat"/>
              <a:buChar char="●"/>
              <a:defRPr sz="12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Montserrat"/>
              <a:buChar char="○"/>
              <a:defRPr sz="12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Montserrat"/>
              <a:buChar char="■"/>
              <a:defRPr sz="12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Montserrat"/>
              <a:buChar char="●"/>
              <a:defRPr sz="12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Montserrat"/>
              <a:buChar char="○"/>
              <a:defRPr sz="12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200"/>
              <a:buFont typeface="Montserrat"/>
              <a:buChar char="■"/>
              <a:defRPr sz="12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ontserrat"/>
              <a:buChar char="●"/>
              <a:defRPr sz="14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Montserrat"/>
              <a:buChar char="○"/>
              <a:defRPr sz="12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Montserrat"/>
              <a:buChar char="■"/>
              <a:defRPr sz="12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Montserrat"/>
              <a:buChar char="●"/>
              <a:defRPr sz="12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Montserrat"/>
              <a:buChar char="○"/>
              <a:defRPr sz="12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Montserrat"/>
              <a:buChar char="■"/>
              <a:defRPr sz="12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Montserrat"/>
              <a:buChar char="●"/>
              <a:defRPr sz="12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Montserrat"/>
              <a:buChar char="○"/>
              <a:defRPr sz="12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200"/>
              <a:buFont typeface="Montserrat"/>
              <a:buChar char="■"/>
              <a:defRPr sz="12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lt2"/>
                </a:solidFill>
              </a:defRPr>
            </a:lvl1pPr>
            <a:lvl2pPr lvl="1" rtl="0" algn="r">
              <a:buNone/>
              <a:defRPr sz="1000">
                <a:solidFill>
                  <a:schemeClr val="lt2"/>
                </a:solidFill>
              </a:defRPr>
            </a:lvl2pPr>
            <a:lvl3pPr lvl="2" rtl="0" algn="r">
              <a:buNone/>
              <a:defRPr sz="1000">
                <a:solidFill>
                  <a:schemeClr val="lt2"/>
                </a:solidFill>
              </a:defRPr>
            </a:lvl3pPr>
            <a:lvl4pPr lvl="3" rtl="0" algn="r">
              <a:buNone/>
              <a:defRPr sz="1000">
                <a:solidFill>
                  <a:schemeClr val="lt2"/>
                </a:solidFill>
              </a:defRPr>
            </a:lvl4pPr>
            <a:lvl5pPr lvl="4" rtl="0" algn="r">
              <a:buNone/>
              <a:defRPr sz="1000">
                <a:solidFill>
                  <a:schemeClr val="lt2"/>
                </a:solidFill>
              </a:defRPr>
            </a:lvl5pPr>
            <a:lvl6pPr lvl="5" rtl="0" algn="r">
              <a:buNone/>
              <a:defRPr sz="1000">
                <a:solidFill>
                  <a:schemeClr val="lt2"/>
                </a:solidFill>
              </a:defRPr>
            </a:lvl6pPr>
            <a:lvl7pPr lvl="6" rtl="0" algn="r">
              <a:buNone/>
              <a:defRPr sz="1000">
                <a:solidFill>
                  <a:schemeClr val="lt2"/>
                </a:solidFill>
              </a:defRPr>
            </a:lvl7pPr>
            <a:lvl8pPr lvl="7" rtl="0" algn="r">
              <a:buNone/>
              <a:defRPr sz="1000">
                <a:solidFill>
                  <a:schemeClr val="lt2"/>
                </a:solidFill>
              </a:defRPr>
            </a:lvl8pPr>
            <a:lvl9pPr lvl="8" rtl="0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1.png"/><Relationship Id="rId4" Type="http://schemas.openxmlformats.org/officeDocument/2006/relationships/image" Target="../media/image9.png"/><Relationship Id="rId5" Type="http://schemas.openxmlformats.org/officeDocument/2006/relationships/image" Target="../media/image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Optimizing Elligator 1 on Curve1174</a:t>
            </a:r>
            <a:endParaRPr sz="2400"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Christopher Vogelsanger, Freya Murphy, Miro Haller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Cost Analysis</a:t>
            </a:r>
            <a:endParaRPr/>
          </a:p>
        </p:txBody>
      </p:sp>
      <p:sp>
        <p:nvSpPr>
          <p:cNvPr id="126" name="Google Shape;126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Integer Operations</a:t>
            </a:r>
            <a:endParaRPr/>
          </a:p>
        </p:txBody>
      </p:sp>
      <p:sp>
        <p:nvSpPr>
          <p:cNvPr id="132" name="Google Shape;132;p23"/>
          <p:cNvSpPr txBox="1"/>
          <p:nvPr>
            <p:ph idx="1" type="body"/>
          </p:nvPr>
        </p:nvSpPr>
        <p:spPr>
          <a:xfrm>
            <a:off x="311700" y="1152475"/>
            <a:ext cx="2921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Keep track of following iops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Add/Sub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Mul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Div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Mod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Shift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Bitwise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Cost function: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C(x) = </a:t>
            </a:r>
            <a:r>
              <a:rPr lang="en-GB" sz="1700"/>
              <a:t>Σ </a:t>
            </a:r>
            <a:r>
              <a:rPr lang="en-GB" sz="1200"/>
              <a:t>iops(x)</a:t>
            </a:r>
            <a:endParaRPr sz="12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Add up all integer operations</a:t>
            </a:r>
            <a:endParaRPr/>
          </a:p>
        </p:txBody>
      </p:sp>
      <p:sp>
        <p:nvSpPr>
          <p:cNvPr id="133" name="Google Shape;133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34" name="Google Shape;13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5500" y="1170125"/>
            <a:ext cx="5606103" cy="32027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Roofline Plot</a:t>
            </a:r>
            <a:endParaRPr/>
          </a:p>
        </p:txBody>
      </p:sp>
      <p:sp>
        <p:nvSpPr>
          <p:cNvPr id="140" name="Google Shape;140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Main optimization target: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 sz="1800"/>
              <a:t>MacBook Pro Mid 2015</a:t>
            </a:r>
            <a:endParaRPr sz="18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 sz="1800"/>
              <a:t>Intel Haswell i7-4980HQ 2.8 </a:t>
            </a:r>
            <a:r>
              <a:rPr lang="en-GB" sz="1800"/>
              <a:t>GHz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GB" sz="1800"/>
              <a:t>Apple clang version 12.0.0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Ports with </a:t>
            </a:r>
            <a:r>
              <a:rPr lang="en-GB"/>
              <a:t>execution units for </a:t>
            </a:r>
            <a:r>
              <a:rPr lang="en-GB"/>
              <a:t>integers [1]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42" name="Google Shape;142;p24"/>
          <p:cNvSpPr txBox="1"/>
          <p:nvPr/>
        </p:nvSpPr>
        <p:spPr>
          <a:xfrm>
            <a:off x="311700" y="4683025"/>
            <a:ext cx="8160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[1] Intel 64 and IA-32 Architectures Software Developer's Manual - Volume 3B Intel Corporation, September 2019</a:t>
            </a:r>
            <a:endParaRPr sz="11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143" name="Google Shape;143;p24"/>
          <p:cNvGraphicFramePr/>
          <p:nvPr/>
        </p:nvGraphicFramePr>
        <p:xfrm>
          <a:off x="934375" y="2881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{BB602E06-D7F4-4CE7-BB11-0779C6835D3C}</a:tableStyleId>
              </a:tblPr>
              <a:tblGrid>
                <a:gridCol w="1079900"/>
                <a:gridCol w="1079900"/>
                <a:gridCol w="1079900"/>
                <a:gridCol w="10799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>
                          <a:solidFill>
                            <a:schemeClr val="accent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Port 0</a:t>
                      </a:r>
                      <a:endParaRPr b="1" sz="1200">
                        <a:solidFill>
                          <a:schemeClr val="accent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>
                          <a:solidFill>
                            <a:schemeClr val="accent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Port 1</a:t>
                      </a:r>
                      <a:endParaRPr b="1" sz="1200">
                        <a:solidFill>
                          <a:schemeClr val="accent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>
                          <a:solidFill>
                            <a:schemeClr val="accent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Port 5</a:t>
                      </a:r>
                      <a:endParaRPr b="1" sz="1200">
                        <a:solidFill>
                          <a:schemeClr val="accent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>
                          <a:solidFill>
                            <a:schemeClr val="accent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Port 6</a:t>
                      </a:r>
                      <a:endParaRPr b="1" sz="1200">
                        <a:solidFill>
                          <a:schemeClr val="accent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rgbClr val="EEEEEE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ALU</a:t>
                      </a:r>
                      <a:endParaRPr sz="1200">
                        <a:solidFill>
                          <a:srgbClr val="EEEEEE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rgbClr val="EEEEEE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Shift</a:t>
                      </a:r>
                      <a:endParaRPr sz="1200">
                        <a:solidFill>
                          <a:srgbClr val="EEEEEE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rgbClr val="EEEEEE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ALU</a:t>
                      </a:r>
                      <a:endParaRPr sz="1200">
                        <a:solidFill>
                          <a:srgbClr val="EEEEEE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rgbClr val="EEEEEE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ALU</a:t>
                      </a:r>
                      <a:endParaRPr sz="1200">
                        <a:solidFill>
                          <a:srgbClr val="EEEEEE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rgbClr val="EEEEEE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ALU,</a:t>
                      </a:r>
                      <a:endParaRPr sz="1200">
                        <a:solidFill>
                          <a:srgbClr val="EEEEEE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rgbClr val="EEEEEE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Shift</a:t>
                      </a:r>
                      <a:endParaRPr sz="1200">
                        <a:solidFill>
                          <a:srgbClr val="EEEEEE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rgbClr val="EEEEEE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Divide</a:t>
                      </a:r>
                      <a:endParaRPr sz="1200">
                        <a:solidFill>
                          <a:srgbClr val="EEEEEE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rgbClr val="EEEEEE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Slow int</a:t>
                      </a:r>
                      <a:endParaRPr sz="1200">
                        <a:solidFill>
                          <a:srgbClr val="EEEEEE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rgbClr val="EEEEEE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rgbClr val="EEEEEE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Roofline Plot</a:t>
            </a:r>
            <a:endParaRPr/>
          </a:p>
        </p:txBody>
      </p:sp>
      <p:sp>
        <p:nvSpPr>
          <p:cNvPr id="149" name="Google Shape;149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Peak performance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Without vectorization: 4 iops/cycle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With vectorization: 16 iops/cycle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GB"/>
              <a:t>Assuming 64-bit integers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Memory bandwidth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Novabench: </a:t>
            </a:r>
            <a:r>
              <a:rPr lang="en-GB"/>
              <a:t>≅25 GB/s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GB"/>
              <a:t>8.9 B/cycle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1" name="Google Shape;151;p25"/>
          <p:cNvSpPr txBox="1"/>
          <p:nvPr/>
        </p:nvSpPr>
        <p:spPr>
          <a:xfrm>
            <a:off x="311700" y="4683025"/>
            <a:ext cx="8160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[1] Intel 64 and IA-32 Architectures Software Developer's Manual - Volume 3B Intel Corporation, September 2019</a:t>
            </a:r>
            <a:endParaRPr sz="11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Roofline Plot</a:t>
            </a:r>
            <a:endParaRPr/>
          </a:p>
        </p:txBody>
      </p:sp>
      <p:sp>
        <p:nvSpPr>
          <p:cNvPr id="157" name="Google Shape;157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58" name="Google Shape;15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3013" y="1017725"/>
            <a:ext cx="4557978" cy="364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Non-Vector Optimizations</a:t>
            </a:r>
            <a:endParaRPr/>
          </a:p>
        </p:txBody>
      </p:sp>
      <p:sp>
        <p:nvSpPr>
          <p:cNvPr id="164" name="Google Shape;164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Memory Operations</a:t>
            </a:r>
            <a:endParaRPr/>
          </a:p>
        </p:txBody>
      </p:sp>
      <p:sp>
        <p:nvSpPr>
          <p:cNvPr id="170" name="Google Shape;170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71" name="Google Shape;17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1400" y="1114775"/>
            <a:ext cx="6381194" cy="3645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Stack vs Heap</a:t>
            </a:r>
            <a:endParaRPr/>
          </a:p>
        </p:txBody>
      </p:sp>
      <p:sp>
        <p:nvSpPr>
          <p:cNvPr id="177" name="Google Shape;177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78" name="Google Shape;17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5076" y="1106400"/>
            <a:ext cx="5893827" cy="3367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Basic Optimizations</a:t>
            </a:r>
            <a:endParaRPr/>
          </a:p>
        </p:txBody>
      </p:sp>
      <p:sp>
        <p:nvSpPr>
          <p:cNvPr id="184" name="Google Shape;184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Replace ‘mod power of 2’ with bitwise AND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Replace power of 2 divisions by right-shift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Assume no aliasing in BigInt parameters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Create specific functions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Single chunk multiplication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Power with integer exponent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Remove multiplications by χ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Loop unrolling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Pre-computation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Optimization flags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Compile all at once</a:t>
            </a:r>
            <a:endParaRPr/>
          </a:p>
        </p:txBody>
      </p:sp>
      <p:sp>
        <p:nvSpPr>
          <p:cNvPr id="185" name="Google Shape;185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Algorithmic Optimizations – </a:t>
            </a:r>
            <a:r>
              <a:rPr i="1" lang="en-GB"/>
              <a:t>mod</a:t>
            </a:r>
            <a:endParaRPr i="1"/>
          </a:p>
        </p:txBody>
      </p:sp>
      <p:sp>
        <p:nvSpPr>
          <p:cNvPr id="191" name="Google Shape;191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92" name="Google Shape;192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8950" y="1017725"/>
            <a:ext cx="7746089" cy="1800350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31"/>
          <p:cNvSpPr txBox="1"/>
          <p:nvPr>
            <p:ph idx="1" type="body"/>
          </p:nvPr>
        </p:nvSpPr>
        <p:spPr>
          <a:xfrm>
            <a:off x="311700" y="2739250"/>
            <a:ext cx="8520600" cy="182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Normally, </a:t>
            </a:r>
            <a:r>
              <a:rPr i="1" lang="en-GB"/>
              <a:t>mod</a:t>
            </a:r>
            <a:r>
              <a:rPr lang="en-GB"/>
              <a:t> requires division with rest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Special prime of Curve1174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Recursion necessary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Only works for X ≤ 2</a:t>
            </a:r>
            <a:r>
              <a:rPr baseline="30000" lang="en-GB"/>
              <a:t>256</a:t>
            </a:r>
            <a:endParaRPr baseline="300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Binary search with precomputed values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Search a ∈ [1, 32] s.t. 0 ≤ X - aq &lt; q</a:t>
            </a:r>
            <a:endParaRPr/>
          </a:p>
        </p:txBody>
      </p:sp>
      <p:pic>
        <p:nvPicPr>
          <p:cNvPr id="194" name="Google Shape;194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68525" y="3073850"/>
            <a:ext cx="4063376" cy="2365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06425" y="2453500"/>
            <a:ext cx="3714725" cy="1939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Introduction</a:t>
            </a:r>
            <a:endParaRPr/>
          </a:p>
        </p:txBody>
      </p:sp>
      <p:sp>
        <p:nvSpPr>
          <p:cNvPr id="62" name="Google Shape;62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Algorithmic Optimizations – Square</a:t>
            </a:r>
            <a:endParaRPr/>
          </a:p>
        </p:txBody>
      </p:sp>
      <p:sp>
        <p:nvSpPr>
          <p:cNvPr id="201" name="Google Shape;201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S</a:t>
            </a:r>
            <a:r>
              <a:rPr lang="en-GB"/>
              <a:t>pecial case of multiplication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Reduce memory access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GB"/>
              <a:t>Only one </a:t>
            </a:r>
            <a:r>
              <a:rPr lang="en-GB"/>
              <a:t>operand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Can save around half the chunk multiplications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graphicFrame>
        <p:nvGraphicFramePr>
          <p:cNvPr id="203" name="Google Shape;203;p32"/>
          <p:cNvGraphicFramePr/>
          <p:nvPr/>
        </p:nvGraphicFramePr>
        <p:xfrm>
          <a:off x="2399100" y="261826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{BB602E06-D7F4-4CE7-BB11-0779C6835D3C}</a:tableStyleId>
              </a:tblPr>
              <a:tblGrid>
                <a:gridCol w="620825"/>
                <a:gridCol w="620825"/>
                <a:gridCol w="620825"/>
                <a:gridCol w="620825"/>
                <a:gridCol w="620825"/>
                <a:gridCol w="620825"/>
                <a:gridCol w="620825"/>
              </a:tblGrid>
              <a:tr h="487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700">
                          <a:solidFill>
                            <a:schemeClr val="accent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</a:t>
                      </a:r>
                      <a:r>
                        <a:rPr baseline="-25000" lang="en-GB" sz="1700">
                          <a:solidFill>
                            <a:schemeClr val="accent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</a:t>
                      </a:r>
                      <a:r>
                        <a:rPr lang="en-GB" sz="1700">
                          <a:solidFill>
                            <a:schemeClr val="accent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</a:t>
                      </a:r>
                      <a:r>
                        <a:rPr baseline="-25000" lang="en-GB" sz="1700">
                          <a:solidFill>
                            <a:schemeClr val="accent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</a:t>
                      </a:r>
                      <a:endParaRPr baseline="-25000" sz="1300"/>
                    </a:p>
                  </a:txBody>
                  <a:tcPr marT="91425" marB="91425" marR="91425" marL="91425"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700">
                          <a:solidFill>
                            <a:schemeClr val="accent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</a:t>
                      </a:r>
                      <a:r>
                        <a:rPr baseline="-25000" lang="en-GB" sz="1700">
                          <a:solidFill>
                            <a:schemeClr val="accent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</a:t>
                      </a:r>
                      <a:r>
                        <a:rPr lang="en-GB" sz="1700">
                          <a:solidFill>
                            <a:schemeClr val="accent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</a:t>
                      </a:r>
                      <a:r>
                        <a:rPr baseline="-25000" lang="en-GB" sz="1700">
                          <a:solidFill>
                            <a:schemeClr val="accent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</a:t>
                      </a:r>
                      <a:endParaRPr baseline="-25000" sz="2000"/>
                    </a:p>
                  </a:txBody>
                  <a:tcPr marT="91425" marB="91425" marR="91425" marL="91425">
                    <a:solidFill>
                      <a:srgbClr val="3D85C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700">
                          <a:solidFill>
                            <a:schemeClr val="accent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</a:t>
                      </a:r>
                      <a:r>
                        <a:rPr baseline="-25000" lang="en-GB" sz="1700">
                          <a:solidFill>
                            <a:schemeClr val="accent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</a:t>
                      </a:r>
                      <a:r>
                        <a:rPr lang="en-GB" sz="1700">
                          <a:solidFill>
                            <a:schemeClr val="accent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</a:t>
                      </a:r>
                      <a:r>
                        <a:rPr baseline="-25000" lang="en-GB" sz="1700">
                          <a:solidFill>
                            <a:schemeClr val="accent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</a:t>
                      </a:r>
                      <a:endParaRPr baseline="-25000" sz="2000"/>
                    </a:p>
                  </a:txBody>
                  <a:tcPr marT="91425" marB="91425" marR="91425" marL="91425">
                    <a:solidFill>
                      <a:srgbClr val="6AA84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700">
                          <a:solidFill>
                            <a:schemeClr val="accent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</a:t>
                      </a:r>
                      <a:r>
                        <a:rPr baseline="-25000" lang="en-GB" sz="1700">
                          <a:solidFill>
                            <a:schemeClr val="accent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</a:t>
                      </a:r>
                      <a:r>
                        <a:rPr lang="en-GB" sz="1700">
                          <a:solidFill>
                            <a:schemeClr val="accent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</a:t>
                      </a:r>
                      <a:r>
                        <a:rPr baseline="-25000" lang="en-GB" sz="1700">
                          <a:solidFill>
                            <a:schemeClr val="accent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</a:t>
                      </a:r>
                      <a:endParaRPr baseline="-25000" sz="2000"/>
                    </a:p>
                  </a:txBody>
                  <a:tcPr marT="91425" marB="91425" marR="91425" marL="91425"/>
                </a:tc>
              </a:tr>
              <a:tr h="487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700">
                          <a:solidFill>
                            <a:schemeClr val="accent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</a:t>
                      </a:r>
                      <a:r>
                        <a:rPr baseline="-25000" lang="en-GB" sz="1700">
                          <a:solidFill>
                            <a:schemeClr val="accent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</a:t>
                      </a:r>
                      <a:r>
                        <a:rPr lang="en-GB" sz="1700">
                          <a:solidFill>
                            <a:schemeClr val="accent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</a:t>
                      </a:r>
                      <a:r>
                        <a:rPr baseline="-25000" lang="en-GB" sz="1700">
                          <a:solidFill>
                            <a:schemeClr val="accent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</a:t>
                      </a:r>
                      <a:endParaRPr baseline="-25000" sz="2000"/>
                    </a:p>
                  </a:txBody>
                  <a:tcPr marT="91425" marB="91425" marR="91425" marL="91425">
                    <a:solidFill>
                      <a:srgbClr val="741B4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700">
                          <a:solidFill>
                            <a:schemeClr val="accent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</a:t>
                      </a:r>
                      <a:r>
                        <a:rPr baseline="-25000" lang="en-GB" sz="1700">
                          <a:solidFill>
                            <a:schemeClr val="accent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</a:t>
                      </a:r>
                      <a:r>
                        <a:rPr lang="en-GB" sz="1700">
                          <a:solidFill>
                            <a:schemeClr val="accent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</a:t>
                      </a:r>
                      <a:r>
                        <a:rPr baseline="-25000" lang="en-GB" sz="1700">
                          <a:solidFill>
                            <a:schemeClr val="accent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</a:t>
                      </a:r>
                      <a:endParaRPr baseline="-25000" sz="2000"/>
                    </a:p>
                  </a:txBody>
                  <a:tcPr marT="91425" marB="91425" marR="91425" marL="91425">
                    <a:solidFill>
                      <a:srgbClr val="BF9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700">
                          <a:solidFill>
                            <a:schemeClr val="accent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</a:t>
                      </a:r>
                      <a:r>
                        <a:rPr baseline="-25000" lang="en-GB" sz="1700">
                          <a:solidFill>
                            <a:schemeClr val="accent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</a:t>
                      </a:r>
                      <a:r>
                        <a:rPr lang="en-GB" sz="1700">
                          <a:solidFill>
                            <a:schemeClr val="accent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</a:t>
                      </a:r>
                      <a:r>
                        <a:rPr baseline="-25000" lang="en-GB" sz="1700">
                          <a:solidFill>
                            <a:schemeClr val="accent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</a:t>
                      </a:r>
                      <a:endParaRPr baseline="-25000" sz="2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700">
                          <a:solidFill>
                            <a:schemeClr val="accent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</a:t>
                      </a:r>
                      <a:r>
                        <a:rPr baseline="-25000" lang="en-GB" sz="1700">
                          <a:solidFill>
                            <a:schemeClr val="accent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</a:t>
                      </a:r>
                      <a:r>
                        <a:rPr lang="en-GB" sz="1700">
                          <a:solidFill>
                            <a:schemeClr val="accent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</a:t>
                      </a:r>
                      <a:r>
                        <a:rPr baseline="-25000" lang="en-GB" sz="1700">
                          <a:solidFill>
                            <a:schemeClr val="accent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</a:t>
                      </a:r>
                      <a:endParaRPr baseline="-25000" sz="2000"/>
                    </a:p>
                  </a:txBody>
                  <a:tcPr marT="91425" marB="91425" marR="91425" marL="91425">
                    <a:solidFill>
                      <a:srgbClr val="6AA84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700">
                        <a:solidFill>
                          <a:schemeClr val="accent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</a:tr>
              <a:tr h="487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700">
                          <a:solidFill>
                            <a:schemeClr val="accent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</a:t>
                      </a:r>
                      <a:r>
                        <a:rPr baseline="-25000" lang="en-GB" sz="1700">
                          <a:solidFill>
                            <a:schemeClr val="accent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</a:t>
                      </a:r>
                      <a:r>
                        <a:rPr lang="en-GB" sz="1700">
                          <a:solidFill>
                            <a:schemeClr val="accent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</a:t>
                      </a:r>
                      <a:r>
                        <a:rPr baseline="-25000" lang="en-GB" sz="1700">
                          <a:solidFill>
                            <a:schemeClr val="accent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</a:t>
                      </a:r>
                      <a:endParaRPr baseline="-25000" sz="2000"/>
                    </a:p>
                  </a:txBody>
                  <a:tcPr marT="91425" marB="91425" marR="91425" marL="91425">
                    <a:solidFill>
                      <a:srgbClr val="B45F0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700">
                          <a:solidFill>
                            <a:schemeClr val="accent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</a:t>
                      </a:r>
                      <a:r>
                        <a:rPr baseline="-25000" lang="en-GB" sz="1700">
                          <a:solidFill>
                            <a:schemeClr val="accent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</a:t>
                      </a:r>
                      <a:r>
                        <a:rPr lang="en-GB" sz="1700">
                          <a:solidFill>
                            <a:schemeClr val="accent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</a:t>
                      </a:r>
                      <a:r>
                        <a:rPr baseline="-25000" lang="en-GB" sz="1700">
                          <a:solidFill>
                            <a:schemeClr val="accent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</a:t>
                      </a:r>
                      <a:endParaRPr baseline="-25000" sz="2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700">
                          <a:solidFill>
                            <a:schemeClr val="accent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</a:t>
                      </a:r>
                      <a:r>
                        <a:rPr baseline="-25000" lang="en-GB" sz="1700">
                          <a:solidFill>
                            <a:schemeClr val="accent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</a:t>
                      </a:r>
                      <a:r>
                        <a:rPr lang="en-GB" sz="1700">
                          <a:solidFill>
                            <a:schemeClr val="accent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</a:t>
                      </a:r>
                      <a:r>
                        <a:rPr baseline="-25000" lang="en-GB" sz="1700">
                          <a:solidFill>
                            <a:schemeClr val="accent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</a:t>
                      </a:r>
                      <a:endParaRPr baseline="-25000" sz="2000"/>
                    </a:p>
                  </a:txBody>
                  <a:tcPr marT="91425" marB="91425" marR="91425" marL="91425">
                    <a:solidFill>
                      <a:srgbClr val="BF9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700">
                          <a:solidFill>
                            <a:schemeClr val="accent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</a:t>
                      </a:r>
                      <a:r>
                        <a:rPr baseline="-25000" lang="en-GB" sz="1700">
                          <a:solidFill>
                            <a:schemeClr val="accent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</a:t>
                      </a:r>
                      <a:r>
                        <a:rPr lang="en-GB" sz="1700">
                          <a:solidFill>
                            <a:schemeClr val="accent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</a:t>
                      </a:r>
                      <a:r>
                        <a:rPr baseline="-25000" lang="en-GB" sz="1700">
                          <a:solidFill>
                            <a:schemeClr val="accent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</a:t>
                      </a:r>
                      <a:endParaRPr baseline="-25000" sz="2000"/>
                    </a:p>
                  </a:txBody>
                  <a:tcPr marT="91425" marB="91425" marR="91425" marL="91425">
                    <a:solidFill>
                      <a:srgbClr val="3D85C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/>
                    </a:p>
                  </a:txBody>
                  <a:tcPr marT="91425" marB="91425" marR="91425" marL="91425"/>
                </a:tc>
              </a:tr>
              <a:tr h="487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700">
                          <a:solidFill>
                            <a:schemeClr val="accent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</a:t>
                      </a:r>
                      <a:r>
                        <a:rPr baseline="-25000" lang="en-GB" sz="1700">
                          <a:solidFill>
                            <a:schemeClr val="accent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</a:t>
                      </a:r>
                      <a:r>
                        <a:rPr lang="en-GB" sz="1700">
                          <a:solidFill>
                            <a:schemeClr val="accent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</a:t>
                      </a:r>
                      <a:r>
                        <a:rPr baseline="-25000" lang="en-GB" sz="1700">
                          <a:solidFill>
                            <a:schemeClr val="accent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</a:t>
                      </a:r>
                      <a:endParaRPr baseline="-25000" sz="1700">
                        <a:solidFill>
                          <a:schemeClr val="accent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700">
                          <a:solidFill>
                            <a:schemeClr val="accent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</a:t>
                      </a:r>
                      <a:r>
                        <a:rPr baseline="-25000" lang="en-GB" sz="1700">
                          <a:solidFill>
                            <a:schemeClr val="accent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</a:t>
                      </a:r>
                      <a:r>
                        <a:rPr lang="en-GB" sz="1700">
                          <a:solidFill>
                            <a:schemeClr val="accent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</a:t>
                      </a:r>
                      <a:r>
                        <a:rPr baseline="-25000" lang="en-GB" sz="1700">
                          <a:solidFill>
                            <a:schemeClr val="accent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</a:t>
                      </a:r>
                      <a:endParaRPr baseline="-25000" sz="1700">
                        <a:solidFill>
                          <a:schemeClr val="accent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solidFill>
                      <a:srgbClr val="B45F0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700">
                          <a:solidFill>
                            <a:schemeClr val="accent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</a:t>
                      </a:r>
                      <a:r>
                        <a:rPr baseline="-25000" lang="en-GB" sz="1700">
                          <a:solidFill>
                            <a:schemeClr val="accent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</a:t>
                      </a:r>
                      <a:r>
                        <a:rPr lang="en-GB" sz="1700">
                          <a:solidFill>
                            <a:schemeClr val="accent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</a:t>
                      </a:r>
                      <a:r>
                        <a:rPr baseline="-25000" lang="en-GB" sz="1700">
                          <a:solidFill>
                            <a:schemeClr val="accent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</a:t>
                      </a:r>
                      <a:endParaRPr baseline="-25000" sz="2000"/>
                    </a:p>
                  </a:txBody>
                  <a:tcPr marT="91425" marB="91425" marR="91425" marL="91425">
                    <a:solidFill>
                      <a:srgbClr val="741B4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700">
                          <a:solidFill>
                            <a:schemeClr val="accent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</a:t>
                      </a:r>
                      <a:r>
                        <a:rPr baseline="-25000" lang="en-GB" sz="1700">
                          <a:solidFill>
                            <a:schemeClr val="accent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</a:t>
                      </a:r>
                      <a:r>
                        <a:rPr lang="en-GB" sz="1700">
                          <a:solidFill>
                            <a:schemeClr val="accent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</a:t>
                      </a:r>
                      <a:r>
                        <a:rPr baseline="-25000" lang="en-GB" sz="1700">
                          <a:solidFill>
                            <a:schemeClr val="accent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</a:t>
                      </a:r>
                      <a:endParaRPr baseline="-25000" sz="2000"/>
                    </a:p>
                  </a:txBody>
                  <a:tcPr marT="91425" marB="91425" marR="91425" marL="91425"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Algorithmic Optimizations – special pow</a:t>
            </a:r>
            <a:endParaRPr/>
          </a:p>
        </p:txBody>
      </p:sp>
      <p:sp>
        <p:nvSpPr>
          <p:cNvPr id="209" name="Google Shape;209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Multiple special power operations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i="1" lang="en-GB"/>
              <a:t>Chi</a:t>
            </a:r>
            <a:r>
              <a:rPr lang="en-GB"/>
              <a:t>: χ(a) = a</a:t>
            </a:r>
            <a:r>
              <a:rPr baseline="30000" lang="en-GB"/>
              <a:t>(q-1)/2</a:t>
            </a:r>
            <a:endParaRPr sz="18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Inverse mapping: </a:t>
            </a:r>
            <a:r>
              <a:rPr lang="en-GB" sz="1800"/>
              <a:t>ɑ</a:t>
            </a:r>
            <a:r>
              <a:rPr baseline="30000" lang="en-GB" sz="1800"/>
              <a:t>(q+1)/4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Fermat inverse: a</a:t>
            </a:r>
            <a:r>
              <a:rPr baseline="30000" lang="en-GB"/>
              <a:t>-1 </a:t>
            </a:r>
            <a:r>
              <a:rPr lang="en-GB"/>
              <a:t>≡ a</a:t>
            </a:r>
            <a:r>
              <a:rPr baseline="30000" lang="en-GB"/>
              <a:t>q-2  </a:t>
            </a:r>
            <a:r>
              <a:rPr lang="en-GB"/>
              <a:t>(mod q)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Exponents have prefix of ‘ones’: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(q-1)/2 = 0b1111...11111011 (247 ones in prefix)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(q+1)/4 = 0b111111...111110 (248 ones in prefix)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q-2 = 0b11111...1110101 (247 ones in prefix)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Ensure suffix separately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Remove branching from square-and-multiply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Enables AVX optimizations (later)</a:t>
            </a:r>
            <a:endParaRPr/>
          </a:p>
        </p:txBody>
      </p:sp>
      <p:sp>
        <p:nvSpPr>
          <p:cNvPr id="210" name="Google Shape;210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211" name="Google Shape;21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91250" y="840351"/>
            <a:ext cx="2900562" cy="394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Algorithmic Optimizations – </a:t>
            </a:r>
            <a:r>
              <a:rPr lang="en-GB"/>
              <a:t>speedup</a:t>
            </a:r>
            <a:endParaRPr/>
          </a:p>
        </p:txBody>
      </p:sp>
      <p:sp>
        <p:nvSpPr>
          <p:cNvPr id="217" name="Google Shape;217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218" name="Google Shape;21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8400" y="1101175"/>
            <a:ext cx="6127201" cy="350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Vector Optimizations</a:t>
            </a:r>
            <a:endParaRPr/>
          </a:p>
        </p:txBody>
      </p:sp>
      <p:sp>
        <p:nvSpPr>
          <p:cNvPr id="224" name="Google Shape;224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AVX </a:t>
            </a:r>
            <a:r>
              <a:rPr i="1" lang="en-GB"/>
              <a:t>add, sub, mul</a:t>
            </a:r>
            <a:endParaRPr/>
          </a:p>
        </p:txBody>
      </p:sp>
      <p:sp>
        <p:nvSpPr>
          <p:cNvPr id="230" name="Google Shape;230;p36"/>
          <p:cNvSpPr txBox="1"/>
          <p:nvPr>
            <p:ph idx="1" type="body"/>
          </p:nvPr>
        </p:nvSpPr>
        <p:spPr>
          <a:xfrm>
            <a:off x="311700" y="1152475"/>
            <a:ext cx="3351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Little benefit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Carries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Manually over lanes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Needs #chunks ops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Data movement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Costly in AVX</a:t>
            </a:r>
            <a:endParaRPr/>
          </a:p>
        </p:txBody>
      </p:sp>
      <p:sp>
        <p:nvSpPr>
          <p:cNvPr id="231" name="Google Shape;231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232" name="Google Shape;23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68975" y="1221449"/>
            <a:ext cx="5426555" cy="3100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AVX </a:t>
            </a:r>
            <a:r>
              <a:rPr i="1" lang="en-GB"/>
              <a:t>mul</a:t>
            </a:r>
            <a:r>
              <a:rPr lang="en-GB"/>
              <a:t> 4 indep. inputs</a:t>
            </a:r>
            <a:endParaRPr/>
          </a:p>
        </p:txBody>
      </p:sp>
      <p:sp>
        <p:nvSpPr>
          <p:cNvPr id="238" name="Google Shape;238;p37"/>
          <p:cNvSpPr txBox="1"/>
          <p:nvPr>
            <p:ph idx="1" type="body"/>
          </p:nvPr>
        </p:nvSpPr>
        <p:spPr>
          <a:xfrm>
            <a:off x="311700" y="1152475"/>
            <a:ext cx="5031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Linear dependency for square operations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Result can use four variables r</a:t>
            </a:r>
            <a:r>
              <a:rPr baseline="-25000" lang="en-GB"/>
              <a:t>1</a:t>
            </a:r>
            <a:r>
              <a:rPr lang="en-GB"/>
              <a:t>, r</a:t>
            </a:r>
            <a:r>
              <a:rPr baseline="-25000" lang="en-GB"/>
              <a:t>2</a:t>
            </a:r>
            <a:r>
              <a:rPr lang="en-GB"/>
              <a:t>, r</a:t>
            </a:r>
            <a:r>
              <a:rPr baseline="-25000" lang="en-GB"/>
              <a:t>3</a:t>
            </a:r>
            <a:r>
              <a:rPr lang="en-GB"/>
              <a:t>, r</a:t>
            </a:r>
            <a:r>
              <a:rPr baseline="-25000" lang="en-GB"/>
              <a:t>4</a:t>
            </a:r>
            <a:r>
              <a:rPr lang="en-GB"/>
              <a:t> for independent partial products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Combine at end r = r</a:t>
            </a:r>
            <a:r>
              <a:rPr baseline="-25000" lang="en-GB"/>
              <a:t>1 </a:t>
            </a:r>
            <a:r>
              <a:rPr lang="en-GB"/>
              <a:t>⨉ r</a:t>
            </a:r>
            <a:r>
              <a:rPr baseline="-25000" lang="en-GB"/>
              <a:t>2</a:t>
            </a:r>
            <a:r>
              <a:rPr lang="en-GB"/>
              <a:t> ⨉ r</a:t>
            </a:r>
            <a:r>
              <a:rPr baseline="-25000" lang="en-GB"/>
              <a:t>3</a:t>
            </a:r>
            <a:r>
              <a:rPr lang="en-GB"/>
              <a:t> ⨉ r</a:t>
            </a:r>
            <a:r>
              <a:rPr baseline="-25000" lang="en-GB"/>
              <a:t>4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Loop unrolling to avoid aliasing</a:t>
            </a:r>
            <a:endParaRPr/>
          </a:p>
        </p:txBody>
      </p:sp>
      <p:sp>
        <p:nvSpPr>
          <p:cNvPr id="239" name="Google Shape;239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240" name="Google Shape;24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5850" y="407765"/>
            <a:ext cx="3435125" cy="43279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AVX </a:t>
            </a:r>
            <a:r>
              <a:rPr i="1" lang="en-GB"/>
              <a:t>mul</a:t>
            </a:r>
            <a:r>
              <a:rPr lang="en-GB"/>
              <a:t> 4 indep. inputs</a:t>
            </a:r>
            <a:endParaRPr/>
          </a:p>
        </p:txBody>
      </p:sp>
      <p:sp>
        <p:nvSpPr>
          <p:cNvPr id="246" name="Google Shape;246;p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Pack data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The same chunk from 4 different BigInts are adjacent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Do the normal mul algorithm with vector instructions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No need to move data horizontally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Unpack the data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Moderate speed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Packing/Unpacking is an overhead 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 </a:t>
            </a:r>
            <a:endParaRPr/>
          </a:p>
        </p:txBody>
      </p:sp>
      <p:sp>
        <p:nvSpPr>
          <p:cNvPr id="247" name="Google Shape;247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Conclusion</a:t>
            </a:r>
            <a:endParaRPr/>
          </a:p>
        </p:txBody>
      </p:sp>
      <p:sp>
        <p:nvSpPr>
          <p:cNvPr id="253" name="Google Shape;253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Overall speedup</a:t>
            </a:r>
            <a:endParaRPr/>
          </a:p>
        </p:txBody>
      </p:sp>
      <p:sp>
        <p:nvSpPr>
          <p:cNvPr id="259" name="Google Shape;259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60" name="Google Shape;260;p40"/>
          <p:cNvSpPr txBox="1"/>
          <p:nvPr/>
        </p:nvSpPr>
        <p:spPr>
          <a:xfrm>
            <a:off x="6342000" y="3000925"/>
            <a:ext cx="2490300" cy="14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200">
                <a:solidFill>
                  <a:schemeClr val="dk1"/>
                </a:solidFill>
              </a:rPr>
              <a:t>44x</a:t>
            </a:r>
            <a:endParaRPr sz="8200">
              <a:solidFill>
                <a:schemeClr val="dk1"/>
              </a:solidFill>
            </a:endParaRPr>
          </a:p>
        </p:txBody>
      </p:sp>
      <p:pic>
        <p:nvPicPr>
          <p:cNvPr id="261" name="Google Shape;26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60275"/>
            <a:ext cx="5747748" cy="328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Comparison to GMP</a:t>
            </a:r>
            <a:endParaRPr/>
          </a:p>
        </p:txBody>
      </p:sp>
      <p:sp>
        <p:nvSpPr>
          <p:cNvPr id="267" name="Google Shape;267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268" name="Google Shape;268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8125" y="1160275"/>
            <a:ext cx="5747748" cy="32836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Elligator</a:t>
            </a:r>
            <a:endParaRPr/>
          </a:p>
        </p:txBody>
      </p:sp>
      <p:sp>
        <p:nvSpPr>
          <p:cNvPr id="68" name="Google Shape;68;p15"/>
          <p:cNvSpPr txBox="1"/>
          <p:nvPr>
            <p:ph idx="1" type="body"/>
          </p:nvPr>
        </p:nvSpPr>
        <p:spPr>
          <a:xfrm>
            <a:off x="4572000" y="3777875"/>
            <a:ext cx="4260300" cy="114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SzPts val="1018"/>
              <a:buNone/>
            </a:pPr>
            <a:r>
              <a:rPr lang="en-GB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[1] D. Bernstein et al. Elligator: Elliptic-curve points indistinguishable from uniform random strings. ACM Conference on Computer and Communications Security 2013. 2013.</a:t>
            </a:r>
            <a:endParaRPr sz="1400"/>
          </a:p>
        </p:txBody>
      </p:sp>
      <p:sp>
        <p:nvSpPr>
          <p:cNvPr id="69" name="Google Shape;69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70" name="Google Shape;7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279038"/>
            <a:ext cx="4260300" cy="1714136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5"/>
          <p:cNvSpPr txBox="1"/>
          <p:nvPr/>
        </p:nvSpPr>
        <p:spPr>
          <a:xfrm>
            <a:off x="311700" y="1279050"/>
            <a:ext cx="4260300" cy="16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 sz="1800">
                <a:solidFill>
                  <a:schemeClr val="dk1"/>
                </a:solidFill>
              </a:rPr>
              <a:t>Elligator: Elliptic-Curve points indistinguishable from uniform random strings. [1]</a:t>
            </a:r>
            <a:endParaRPr sz="1800">
              <a:solidFill>
                <a:schemeClr val="dk1"/>
              </a:solidFill>
            </a:endParaRPr>
          </a:p>
          <a:p>
            <a:pPr indent="-330200" lvl="1" marL="9144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en-GB" sz="1600">
                <a:solidFill>
                  <a:schemeClr val="dk1"/>
                </a:solidFill>
              </a:rPr>
              <a:t>Helps prevent censorship of obvious curve points</a:t>
            </a: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Laptop Comparison</a:t>
            </a:r>
            <a:endParaRPr/>
          </a:p>
        </p:txBody>
      </p:sp>
      <p:sp>
        <p:nvSpPr>
          <p:cNvPr id="274" name="Google Shape;274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75" name="Google Shape;275;p42"/>
          <p:cNvSpPr txBox="1"/>
          <p:nvPr>
            <p:ph idx="1" type="body"/>
          </p:nvPr>
        </p:nvSpPr>
        <p:spPr>
          <a:xfrm>
            <a:off x="311713" y="3972025"/>
            <a:ext cx="8709300" cy="85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400"/>
              <a:t>Devices:</a:t>
            </a:r>
            <a:endParaRPr sz="1400"/>
          </a:p>
          <a:p>
            <a:pPr indent="-2921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-GB" sz="1000"/>
              <a:t>MacBook Pro Mid 2015 with Intel Haswell i7-4980HQ 2.8 GHz, native clang</a:t>
            </a:r>
            <a:endParaRPr sz="1000"/>
          </a:p>
          <a:p>
            <a:pPr indent="-2921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-GB" sz="1000"/>
              <a:t>MacBook Pro 2020 with Apple M1, native clang</a:t>
            </a:r>
            <a:endParaRPr sz="1000"/>
          </a:p>
          <a:p>
            <a:pPr indent="-2921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-GB" sz="1000"/>
              <a:t>AMD Ryzen 9 3900X @4.1GHz, Win10 WSL Ubuntu and gcc</a:t>
            </a:r>
            <a:endParaRPr sz="1000"/>
          </a:p>
        </p:txBody>
      </p:sp>
      <p:pic>
        <p:nvPicPr>
          <p:cNvPr id="276" name="Google Shape;276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65450" y="1082663"/>
            <a:ext cx="5213076" cy="2978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Elligator mapping</a:t>
            </a:r>
            <a:endParaRPr/>
          </a:p>
        </p:txBody>
      </p:sp>
      <p:sp>
        <p:nvSpPr>
          <p:cNvPr id="77" name="Google Shape;77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descr="\begin{aligned}&#10;u &amp;= (1 - t)/(1 + t), \\&#10;v &amp;= u^5 + (r^2 - 2)u^3 + u, \\&#10;X &amp;= \chi(v)u, \\&#10;Y &amp;= (\chi(v)v)^{(q+1)/4}\chi(v)\chi(u^2 + 1/c^2), \\&#10;x &amp;= (c - 1)sX(1 + X)/Y, \\&#10;y &amp;= (rX - (1 + X)^2)/(rX + (1 + X)^2)&#10;\end{aligned}" id="78" name="Google Shape;78;p16" title="MathEquation,#fffff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101" y="1936750"/>
            <a:ext cx="3631876" cy="17433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9" name="Google Shape;79;p16"/>
          <p:cNvSpPr txBox="1"/>
          <p:nvPr/>
        </p:nvSpPr>
        <p:spPr>
          <a:xfrm>
            <a:off x="704338" y="3854500"/>
            <a:ext cx="337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Forward mapping (string to point)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80" name="Google Shape;80;p16"/>
          <p:cNvSpPr txBox="1"/>
          <p:nvPr/>
        </p:nvSpPr>
        <p:spPr>
          <a:xfrm>
            <a:off x="5155175" y="3854500"/>
            <a:ext cx="337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Inverse mapping (point to string)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descr="\begin{aligned}&#10;\eta &amp;= \frac{y - 1}{2(y + 1)}, \\&#10;\bar{X} &amp;= -(1 + \eta r) + ((1 + \eta r)^2 - 1)^{(q + 1)/4}, \\&#10;z &amp;= \chi((c - 1)s\bar{X}(1 + \bar{X})x(\bar{X}^2 + 1/c^2)), \\&#10;\bar{u} &amp;= z\bar{X}, \\&#10;\bar{t} &amp;= (1 - \bar{u})/(1 + \bar{u})&#10;\end{aligned}" id="81" name="Google Shape;81;p16" title="MathEquation,#ffffff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91225" y="1936750"/>
            <a:ext cx="3699296" cy="17433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Straightforward C Implementation</a:t>
            </a:r>
            <a:endParaRPr/>
          </a:p>
        </p:txBody>
      </p:sp>
      <p:sp>
        <p:nvSpPr>
          <p:cNvPr id="87" name="Google Shape;87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Build, Test, and Benchmark Environment</a:t>
            </a:r>
            <a:endParaRPr/>
          </a:p>
        </p:txBody>
      </p:sp>
      <p:sp>
        <p:nvSpPr>
          <p:cNvPr id="93" name="Google Shape;93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Unit testing framework: Check [1]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Organized in test suites and test cases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Nice test result report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GitLab CI/CD Pipeline Integration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5" name="Google Shape;95;p18"/>
          <p:cNvSpPr txBox="1"/>
          <p:nvPr/>
        </p:nvSpPr>
        <p:spPr>
          <a:xfrm>
            <a:off x="311700" y="4675375"/>
            <a:ext cx="6438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[1] https://libcheck.github.io/check/</a:t>
            </a:r>
            <a:endParaRPr sz="11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Build, Test, and Benchmark Environment</a:t>
            </a:r>
            <a:endParaRPr/>
          </a:p>
        </p:txBody>
      </p:sp>
      <p:sp>
        <p:nvSpPr>
          <p:cNvPr id="101" name="Google Shape;101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Benchmarking Library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Takes prepare, benchmark, and cleanup function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Execute benchmark function in </a:t>
            </a:r>
            <a:r>
              <a:rPr i="1" lang="en-GB"/>
              <a:t>S</a:t>
            </a:r>
            <a:r>
              <a:rPr lang="en-GB"/>
              <a:t> sets each with </a:t>
            </a:r>
            <a:r>
              <a:rPr i="1" lang="en-GB"/>
              <a:t>R</a:t>
            </a:r>
            <a:r>
              <a:rPr lang="en-GB"/>
              <a:t> repetitions</a:t>
            </a:r>
            <a:endParaRPr/>
          </a:p>
          <a:p>
            <a:pPr indent="-317500" lvl="2" marL="13716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GB"/>
              <a:t>Take median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Benchmarks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 sz="1400"/>
              <a:t>Measure runtime of all functions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 sz="1400"/>
              <a:t>Count function calls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 sz="1400"/>
              <a:t>Count integer operations</a:t>
            </a:r>
            <a:endParaRPr/>
          </a:p>
        </p:txBody>
      </p:sp>
      <p:sp>
        <p:nvSpPr>
          <p:cNvPr id="102" name="Google Shape;102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03" name="Google Shape;103;p19"/>
          <p:cNvPicPr preferRelativeResize="0"/>
          <p:nvPr/>
        </p:nvPicPr>
        <p:blipFill rotWithShape="1">
          <a:blip r:embed="rId3">
            <a:alphaModFix/>
          </a:blip>
          <a:srcRect b="5205" l="0" r="0" t="5205"/>
          <a:stretch/>
        </p:blipFill>
        <p:spPr>
          <a:xfrm>
            <a:off x="4940200" y="2093150"/>
            <a:ext cx="3892101" cy="2424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Reference Implementations</a:t>
            </a:r>
            <a:endParaRPr/>
          </a:p>
        </p:txBody>
      </p:sp>
      <p:sp>
        <p:nvSpPr>
          <p:cNvPr id="109" name="Google Shape;109;p20"/>
          <p:cNvSpPr txBox="1"/>
          <p:nvPr>
            <p:ph idx="1" type="body"/>
          </p:nvPr>
        </p:nvSpPr>
        <p:spPr>
          <a:xfrm>
            <a:off x="311700" y="1152475"/>
            <a:ext cx="8520600" cy="265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Could</a:t>
            </a:r>
            <a:r>
              <a:rPr lang="en-GB"/>
              <a:t> not find any available implementations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Elligator website mentions a Sage implementation [1].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We made our own Sage implementation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BigInt arithmetic: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GMP (The GNU Multi Precision Library) [2]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Used to benchmark BigInt operations and Elligator mapping</a:t>
            </a:r>
            <a:endParaRPr/>
          </a:p>
        </p:txBody>
      </p:sp>
      <p:sp>
        <p:nvSpPr>
          <p:cNvPr id="110" name="Google Shape;110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11" name="Google Shape;111;p20"/>
          <p:cNvSpPr txBox="1"/>
          <p:nvPr/>
        </p:nvSpPr>
        <p:spPr>
          <a:xfrm>
            <a:off x="311700" y="4533625"/>
            <a:ext cx="3684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1"/>
                </a:solidFill>
              </a:rPr>
              <a:t>[1] https://elligator.cr.yp.to/software.html 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1"/>
                </a:solidFill>
              </a:rPr>
              <a:t>[2] </a:t>
            </a:r>
            <a:r>
              <a:rPr lang="en-GB" sz="1100">
                <a:solidFill>
                  <a:schemeClr val="dk1"/>
                </a:solidFill>
              </a:rPr>
              <a:t>https://gmplib.org</a:t>
            </a:r>
            <a:endParaRPr sz="1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Straightforward BigInt Library</a:t>
            </a:r>
            <a:endParaRPr/>
          </a:p>
        </p:txBody>
      </p:sp>
      <p:sp>
        <p:nvSpPr>
          <p:cNvPr id="117" name="Google Shape;117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BigInt allocates </a:t>
            </a:r>
            <a:r>
              <a:rPr i="1" lang="en-GB"/>
              <a:t>alloc_size</a:t>
            </a:r>
            <a:r>
              <a:rPr lang="en-GB"/>
              <a:t> 64-bit chunks of memory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i="1" lang="en-GB"/>
              <a:t>size</a:t>
            </a:r>
            <a:r>
              <a:rPr lang="en-GB"/>
              <a:t> chunks are currently used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Big integer arithmetics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 “The Art of Computer Programming” [1]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Clean code &amp; convenient interface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Allows aliasing names, nested calls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Explicit error messages</a:t>
            </a:r>
            <a:endParaRPr/>
          </a:p>
        </p:txBody>
      </p:sp>
      <p:sp>
        <p:nvSpPr>
          <p:cNvPr id="118" name="Google Shape;118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19" name="Google Shape;11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60350" y="2005375"/>
            <a:ext cx="2312099" cy="152065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1"/>
          <p:cNvSpPr txBox="1"/>
          <p:nvPr/>
        </p:nvSpPr>
        <p:spPr>
          <a:xfrm>
            <a:off x="311700" y="4513675"/>
            <a:ext cx="81606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[1] </a:t>
            </a:r>
            <a:r>
              <a:rPr lang="en-GB" sz="11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Knuth, Donald Ervin. The Art of Computer Programming. Volume 2, Seminumerical Algorithms. 3rd ed. Place of publication not identified: Addison Wesley, 1997. Print.</a:t>
            </a:r>
            <a:endParaRPr sz="11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545357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